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8" r:id="rId1"/>
  </p:sldMasterIdLst>
  <p:notesMasterIdLst>
    <p:notesMasterId r:id="rId13"/>
  </p:notesMasterIdLst>
  <p:sldIdLst>
    <p:sldId id="256" r:id="rId2"/>
    <p:sldId id="258" r:id="rId3"/>
    <p:sldId id="267" r:id="rId4"/>
    <p:sldId id="259" r:id="rId5"/>
    <p:sldId id="261" r:id="rId6"/>
    <p:sldId id="263" r:id="rId7"/>
    <p:sldId id="260" r:id="rId8"/>
    <p:sldId id="262" r:id="rId9"/>
    <p:sldId id="265" r:id="rId10"/>
    <p:sldId id="270" r:id="rId11"/>
    <p:sldId id="26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76732" autoAdjust="0"/>
  </p:normalViewPr>
  <p:slideViewPr>
    <p:cSldViewPr>
      <p:cViewPr>
        <p:scale>
          <a:sx n="70" d="100"/>
          <a:sy n="70" d="100"/>
        </p:scale>
        <p:origin x="-1386"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BA519C9-EE4E-4A6A-BDB0-437CE68BAF98}" type="datetimeFigureOut">
              <a:rPr lang="en-US" smtClean="0"/>
              <a:t>5/10/2016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DC2E828-B4BB-48B4-82FA-10C8205AE24E}" type="slidenum">
              <a:rPr lang="en-US" smtClean="0"/>
              <a:t>‹#›</a:t>
            </a:fld>
            <a:endParaRPr lang="en-US"/>
          </a:p>
        </p:txBody>
      </p:sp>
    </p:spTree>
    <p:extLst>
      <p:ext uri="{BB962C8B-B14F-4D97-AF65-F5344CB8AC3E}">
        <p14:creationId xmlns:p14="http://schemas.microsoft.com/office/powerpoint/2010/main" val="31743440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C2E828-B4BB-48B4-82FA-10C8205AE24E}" type="slidenum">
              <a:rPr lang="en-US" smtClean="0"/>
              <a:t>3</a:t>
            </a:fld>
            <a:endParaRPr lang="en-US"/>
          </a:p>
        </p:txBody>
      </p:sp>
    </p:spTree>
    <p:extLst>
      <p:ext uri="{BB962C8B-B14F-4D97-AF65-F5344CB8AC3E}">
        <p14:creationId xmlns:p14="http://schemas.microsoft.com/office/powerpoint/2010/main" val="36831239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Increasingly, literature and queer advocates are using same-sex sexual and/or affectional orientation to focus on emotional aspects of identity and not just sexual behavior.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Bullet 2 - With each generation, people see their sexuality as less fixed in stone. The results for 18-24 year-olds are particularly striking, as 43% place themselves in the non-binary area between 1 and 5 and 52% place themselves at one end or the other. Of these, only 46% say they are completely heterosexual and 6% as completely homosexual. (study from UK)</a:t>
            </a:r>
          </a:p>
        </p:txBody>
      </p:sp>
      <p:sp>
        <p:nvSpPr>
          <p:cNvPr id="4" name="Slide Number Placeholder 3"/>
          <p:cNvSpPr>
            <a:spLocks noGrp="1"/>
          </p:cNvSpPr>
          <p:nvPr>
            <p:ph type="sldNum" sz="quarter" idx="10"/>
          </p:nvPr>
        </p:nvSpPr>
        <p:spPr/>
        <p:txBody>
          <a:bodyPr/>
          <a:lstStyle/>
          <a:p>
            <a:fld id="{7DC2E828-B4BB-48B4-82FA-10C8205AE24E}" type="slidenum">
              <a:rPr lang="en-US" smtClean="0"/>
              <a:t>4</a:t>
            </a:fld>
            <a:endParaRPr lang="en-US"/>
          </a:p>
        </p:txBody>
      </p:sp>
    </p:spTree>
    <p:extLst>
      <p:ext uri="{BB962C8B-B14F-4D97-AF65-F5344CB8AC3E}">
        <p14:creationId xmlns:p14="http://schemas.microsoft.com/office/powerpoint/2010/main" val="7188286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Bullet 2 - That’s an incredibly dangerous message. The dangerous message that comes out of “fix-it” narratives is that sexual orientation and consent is something people can debate. Convincing or shaming an asexual person into having sex even though they say they don’t want to isn’t a fun game—that’s corrective rape, with the goal of “fixing” </a:t>
            </a:r>
            <a:r>
              <a:rPr lang="en-US" dirty="0" err="1" smtClean="0"/>
              <a:t>asexuals</a:t>
            </a:r>
            <a:r>
              <a:rPr lang="en-US" dirty="0" smtClean="0"/>
              <a:t>. Allosexuals often make the mistake of thinking sex is a necessary part of happily ever after.  They can’t see asexuality as anything other than a horrible condition that dooms those suffering from it to lives of loneliness.</a:t>
            </a:r>
          </a:p>
          <a:p>
            <a:endParaRPr lang="en-US" dirty="0"/>
          </a:p>
        </p:txBody>
      </p:sp>
      <p:sp>
        <p:nvSpPr>
          <p:cNvPr id="4" name="Slide Number Placeholder 3"/>
          <p:cNvSpPr>
            <a:spLocks noGrp="1"/>
          </p:cNvSpPr>
          <p:nvPr>
            <p:ph type="sldNum" sz="quarter" idx="10"/>
          </p:nvPr>
        </p:nvSpPr>
        <p:spPr/>
        <p:txBody>
          <a:bodyPr/>
          <a:lstStyle/>
          <a:p>
            <a:fld id="{7DC2E828-B4BB-48B4-82FA-10C8205AE24E}" type="slidenum">
              <a:rPr lang="en-US" smtClean="0"/>
              <a:t>6</a:t>
            </a:fld>
            <a:endParaRPr lang="en-US"/>
          </a:p>
        </p:txBody>
      </p:sp>
    </p:spTree>
    <p:extLst>
      <p:ext uri="{BB962C8B-B14F-4D97-AF65-F5344CB8AC3E}">
        <p14:creationId xmlns:p14="http://schemas.microsoft.com/office/powerpoint/2010/main" val="11804178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K.J. Rawson, professor at Holy Cross</a:t>
            </a:r>
            <a:r>
              <a:rPr lang="en-US" smtClean="0"/>
              <a:t>,</a:t>
            </a:r>
            <a:r>
              <a:rPr lang="en-US" baseline="0" smtClean="0"/>
              <a:t> </a:t>
            </a:r>
            <a:r>
              <a:rPr lang="en-US" smtClean="0"/>
              <a:t>has </a:t>
            </a:r>
            <a:r>
              <a:rPr lang="en-US" dirty="0" smtClean="0"/>
              <a:t>a powerful parallel for understanding cisgender and transgender argument:</a:t>
            </a:r>
          </a:p>
          <a:p>
            <a:r>
              <a:rPr lang="en-US" dirty="0" smtClean="0"/>
              <a:t>"Is 'heterosexual' a slur? No. It describes an identity and experience. Because straight folks don’t typically experience their heterosexuality as an identity, many don’t identify as heterosexual — they don’t need to, because culture has already done that for them. Similarly, cisgender people don’t generally identify as cisgender because societal expectations already presume that they are. ...</a:t>
            </a:r>
          </a:p>
          <a:p>
            <a:r>
              <a:rPr lang="en-US" dirty="0" smtClean="0"/>
              <a:t>"It’s an incredible and invisible power to not </a:t>
            </a:r>
            <a:r>
              <a:rPr lang="en-US" i="1" dirty="0" smtClean="0"/>
              <a:t>need</a:t>
            </a:r>
            <a:r>
              <a:rPr lang="en-US" dirty="0" smtClean="0"/>
              <a:t> to name yourself because the norms have already done that for you. You don’t </a:t>
            </a:r>
            <a:r>
              <a:rPr lang="en-US" i="1" dirty="0" smtClean="0"/>
              <a:t>need</a:t>
            </a:r>
            <a:r>
              <a:rPr lang="en-US" dirty="0" smtClean="0"/>
              <a:t> to come out as heterosexual or cisgender because it is already expected. Since it isn’t a derogatory term, those who take exception to it may be uncomfortable with trans issues or perhaps they are unwilling to confront their own privilege.“</a:t>
            </a:r>
          </a:p>
          <a:p>
            <a:endParaRPr lang="en-US" dirty="0" smtClean="0"/>
          </a:p>
          <a:p>
            <a:r>
              <a:rPr lang="en-US" dirty="0" smtClean="0"/>
              <a:t>Experiment - Let’s assume you are a woman, and that you’re comfortable identifying as a woman. But perhaps you don’t like to wear high heels, or to cook, or you hate pink; you reject stereotypically “feminine” things. Yet you still feel like a girl.</a:t>
            </a:r>
          </a:p>
          <a:p>
            <a:r>
              <a:rPr lang="en-US" b="1" dirty="0" smtClean="0"/>
              <a:t>Why?</a:t>
            </a:r>
            <a:r>
              <a:rPr lang="en-US" dirty="0" smtClean="0"/>
              <a:t> What makes you feel this way? Take a minute to actually articulate this, and hopefully you can see how difficult it is to explain why your gender identity is what it is to someone else.</a:t>
            </a:r>
          </a:p>
          <a:p>
            <a:r>
              <a:rPr lang="en-US" dirty="0" smtClean="0"/>
              <a:t>What if I told you that tomorrow you will </a:t>
            </a:r>
            <a:r>
              <a:rPr lang="en-US" i="1" dirty="0" smtClean="0"/>
              <a:t>feel</a:t>
            </a:r>
            <a:r>
              <a:rPr lang="en-US" dirty="0" smtClean="0"/>
              <a:t> exactly the same, and see yourself in the same way. However, everyone else sees you as a man, treats you as a man, and expects you to do stereotypically man stuff.</a:t>
            </a:r>
          </a:p>
          <a:p>
            <a:endParaRPr lang="en-US" dirty="0" smtClean="0"/>
          </a:p>
          <a:p>
            <a:r>
              <a:rPr lang="en-US" dirty="0" smtClean="0"/>
              <a:t> </a:t>
            </a:r>
          </a:p>
          <a:p>
            <a:endParaRPr lang="en-US" dirty="0"/>
          </a:p>
        </p:txBody>
      </p:sp>
      <p:sp>
        <p:nvSpPr>
          <p:cNvPr id="4" name="Slide Number Placeholder 3"/>
          <p:cNvSpPr>
            <a:spLocks noGrp="1"/>
          </p:cNvSpPr>
          <p:nvPr>
            <p:ph type="sldNum" sz="quarter" idx="10"/>
          </p:nvPr>
        </p:nvSpPr>
        <p:spPr/>
        <p:txBody>
          <a:bodyPr/>
          <a:lstStyle/>
          <a:p>
            <a:fld id="{7DC2E828-B4BB-48B4-82FA-10C8205AE24E}" type="slidenum">
              <a:rPr lang="en-US" smtClean="0"/>
              <a:t>7</a:t>
            </a:fld>
            <a:endParaRPr lang="en-US"/>
          </a:p>
        </p:txBody>
      </p:sp>
    </p:spTree>
    <p:extLst>
      <p:ext uri="{BB962C8B-B14F-4D97-AF65-F5344CB8AC3E}">
        <p14:creationId xmlns:p14="http://schemas.microsoft.com/office/powerpoint/2010/main" val="22465207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Activity - Recall our thought experiment, and imagine feeling this sensation of discomfort, awkwardness, or anxiety when thinking of yourself as a woman as much as when imagining walking around the world as a man. Genderqueer people may feel like they embody both masculine and feminine, or one more than the other, or neither, or that their gender cannot be properly expressed solely through masculinity and femininity. This is only a sliver of how genderqueer people experience their gender.</a:t>
            </a:r>
          </a:p>
          <a:p>
            <a:endParaRPr lang="en-US" dirty="0"/>
          </a:p>
        </p:txBody>
      </p:sp>
      <p:sp>
        <p:nvSpPr>
          <p:cNvPr id="4" name="Slide Number Placeholder 3"/>
          <p:cNvSpPr>
            <a:spLocks noGrp="1"/>
          </p:cNvSpPr>
          <p:nvPr>
            <p:ph type="sldNum" sz="quarter" idx="10"/>
          </p:nvPr>
        </p:nvSpPr>
        <p:spPr/>
        <p:txBody>
          <a:bodyPr/>
          <a:lstStyle/>
          <a:p>
            <a:fld id="{7DC2E828-B4BB-48B4-82FA-10C8205AE24E}" type="slidenum">
              <a:rPr lang="en-US" smtClean="0"/>
              <a:t>8</a:t>
            </a:fld>
            <a:endParaRPr lang="en-US"/>
          </a:p>
        </p:txBody>
      </p:sp>
    </p:spTree>
    <p:extLst>
      <p:ext uri="{BB962C8B-B14F-4D97-AF65-F5344CB8AC3E}">
        <p14:creationId xmlns:p14="http://schemas.microsoft.com/office/powerpoint/2010/main" val="12059665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sometimes affirming counselors think they are being helpful by "guiding" client to come out, </a:t>
            </a:r>
            <a:r>
              <a:rPr lang="en-US" sz="1200" b="1" kern="1200" dirty="0" smtClean="0">
                <a:solidFill>
                  <a:schemeClr val="tx1"/>
                </a:solidFill>
                <a:effectLst/>
                <a:latin typeface="+mn-lt"/>
                <a:ea typeface="+mn-ea"/>
                <a:cs typeface="+mn-cs"/>
              </a:rPr>
              <a:t>identify as gay, etc... this takes away client autonomy and says more about counselor's goals and</a:t>
            </a:r>
            <a:r>
              <a:rPr lang="en-US" sz="1200" kern="1200" dirty="0" smtClean="0">
                <a:solidFill>
                  <a:schemeClr val="tx1"/>
                </a:solidFill>
                <a:effectLst/>
                <a:latin typeface="+mn-lt"/>
                <a:ea typeface="+mn-ea"/>
                <a:cs typeface="+mn-cs"/>
              </a:rPr>
              <a:t> values that client.... let client discover self in own time...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7DC2E828-B4BB-48B4-82FA-10C8205AE24E}" type="slidenum">
              <a:rPr lang="en-US" smtClean="0"/>
              <a:t>10</a:t>
            </a:fld>
            <a:endParaRPr lang="en-US"/>
          </a:p>
        </p:txBody>
      </p:sp>
    </p:spTree>
    <p:extLst>
      <p:ext uri="{BB962C8B-B14F-4D97-AF65-F5344CB8AC3E}">
        <p14:creationId xmlns:p14="http://schemas.microsoft.com/office/powerpoint/2010/main" val="30131683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Freeform 6"/>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chemeClr val="accent1"/>
              </a:gs>
              <a:gs pos="14000">
                <a:schemeClr val="accent1">
                  <a:lumMod val="60000"/>
                  <a:lumOff val="40000"/>
                </a:schemeClr>
              </a:gs>
              <a:gs pos="83000">
                <a:schemeClr val="accent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chemeClr val="accent1">
                  <a:alpha val="0"/>
                </a:schemeClr>
              </a:gs>
              <a:gs pos="57000">
                <a:schemeClr val="accent1">
                  <a:lumMod val="40000"/>
                  <a:lumOff val="60000"/>
                </a:schemeClr>
              </a:gs>
              <a:gs pos="100000">
                <a:schemeClr val="accent1">
                  <a:alpha val="0"/>
                </a:scheme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9" name="Freeform 8"/>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3">
                  <a:lumMod val="40000"/>
                  <a:lumOff val="60000"/>
                </a:schemeClr>
              </a:gs>
              <a:gs pos="50000">
                <a:schemeClr val="accent3"/>
              </a:gs>
              <a:gs pos="100000">
                <a:schemeClr val="accent3">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endParaRPr lang="en-US" b="1"/>
          </a:p>
        </p:txBody>
      </p:sp>
      <p:sp>
        <p:nvSpPr>
          <p:cNvPr id="2" name="Title 1"/>
          <p:cNvSpPr>
            <a:spLocks noGrp="1"/>
          </p:cNvSpPr>
          <p:nvPr>
            <p:ph type="ctrTitle"/>
          </p:nvPr>
        </p:nvSpPr>
        <p:spPr>
          <a:xfrm>
            <a:off x="4572000" y="1676400"/>
            <a:ext cx="3886200" cy="1524000"/>
          </a:xfrm>
        </p:spPr>
        <p:txBody>
          <a:bodyPr anchor="b" anchorCtr="0"/>
          <a:lstStyle>
            <a:lvl1pPr algn="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0" y="3203574"/>
            <a:ext cx="3886200" cy="1825625"/>
          </a:xfrm>
        </p:spPr>
        <p:txBody>
          <a:bodyPr>
            <a:normAutofit/>
          </a:bodyPr>
          <a:lstStyle>
            <a:lvl1pPr marL="0" indent="0" algn="l">
              <a:buNone/>
              <a:defRPr sz="200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6C7AA28F-744E-4503-BA58-88D014028D85}" type="datetimeFigureOut">
              <a:rPr lang="en-US" smtClean="0"/>
              <a:t>5/10/2016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a:bodyPr>
          <a:lstStyle/>
          <a:p>
            <a:fld id="{A1339AE8-AA25-45FA-B7DF-9A4D26E6328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7AA28F-744E-4503-BA58-88D014028D85}" type="datetimeFigureOut">
              <a:rPr lang="en-US" smtClean="0"/>
              <a:t>5/10/2016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339AE8-AA25-45FA-B7DF-9A4D26E6328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7AA28F-744E-4503-BA58-88D014028D85}" type="datetimeFigureOut">
              <a:rPr lang="en-US" smtClean="0"/>
              <a:t>5/10/2016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339AE8-AA25-45FA-B7DF-9A4D26E6328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85800" y="1600201"/>
            <a:ext cx="7772400" cy="3733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6C7AA28F-744E-4503-BA58-88D014028D85}" type="datetimeFigureOut">
              <a:rPr lang="en-US" smtClean="0"/>
              <a:t>5/10/2016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339AE8-AA25-45FA-B7DF-9A4D26E6328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Freeform 6"/>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1">
                  <a:lumMod val="40000"/>
                  <a:lumOff val="60000"/>
                </a:schemeClr>
              </a:gs>
              <a:gs pos="50000">
                <a:schemeClr val="accent1"/>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rgbClr val="000000"/>
              </a:gs>
              <a:gs pos="14000">
                <a:srgbClr val="333333"/>
              </a:gs>
              <a:gs pos="83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9" name="Freeform 8"/>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rgbClr val="000000">
                  <a:alpha val="0"/>
                </a:srgbClr>
              </a:gs>
              <a:gs pos="57000">
                <a:srgbClr val="4D4D4D"/>
              </a:gs>
              <a:gs pos="100000">
                <a:srgbClr val="000000">
                  <a:alpha val="0"/>
                </a:srgb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722313" y="3633787"/>
            <a:ext cx="7772400" cy="1362075"/>
          </a:xfrm>
        </p:spPr>
        <p:txBody>
          <a:bodyPr anchor="t"/>
          <a:lstStyle>
            <a:lvl1pPr algn="l">
              <a:defRPr sz="40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722313" y="2133600"/>
            <a:ext cx="7772400" cy="1500187"/>
          </a:xfrm>
        </p:spPr>
        <p:txBody>
          <a:bodyPr anchor="b"/>
          <a:lstStyle>
            <a:lvl1pPr marL="0" indent="0">
              <a:buNone/>
              <a:defRPr sz="200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6C7AA28F-744E-4503-BA58-88D014028D85}" type="datetimeFigureOut">
              <a:rPr lang="en-US" smtClean="0"/>
              <a:t>5/10/2016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339AE8-AA25-45FA-B7DF-9A4D26E6328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6C7AA28F-744E-4503-BA58-88D014028D85}" type="datetimeFigureOut">
              <a:rPr lang="en-US" smtClean="0"/>
              <a:t>5/10/2016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339AE8-AA25-45FA-B7DF-9A4D26E6328C}" type="slidenum">
              <a:rPr lang="en-US" smtClean="0"/>
              <a:t>‹#›</a:t>
            </a:fld>
            <a:endParaRPr lang="en-US"/>
          </a:p>
        </p:txBody>
      </p:sp>
      <p:sp>
        <p:nvSpPr>
          <p:cNvPr id="13" name="Content Placeholder 12"/>
          <p:cNvSpPr>
            <a:spLocks noGrp="1"/>
          </p:cNvSpPr>
          <p:nvPr>
            <p:ph sz="quarter" idx="13"/>
          </p:nvPr>
        </p:nvSpPr>
        <p:spPr>
          <a:xfrm>
            <a:off x="6858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14"/>
          <p:cNvSpPr>
            <a:spLocks noGrp="1"/>
          </p:cNvSpPr>
          <p:nvPr>
            <p:ph sz="quarter" idx="14"/>
          </p:nvPr>
        </p:nvSpPr>
        <p:spPr>
          <a:xfrm>
            <a:off x="48006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9"/>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1" name="Freeform 10"/>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85800" y="1535113"/>
            <a:ext cx="3657600" cy="639762"/>
          </a:xfrm>
        </p:spPr>
        <p:txBody>
          <a:bodyPr anchor="b">
            <a:normAutofit/>
          </a:bodyPr>
          <a:lstStyle>
            <a:lvl1pPr marL="0" indent="0">
              <a:buNone/>
              <a:defRPr sz="2000" b="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535113"/>
            <a:ext cx="3657600" cy="639762"/>
          </a:xfrm>
        </p:spPr>
        <p:txBody>
          <a:bodyPr anchor="b">
            <a:normAutofit/>
          </a:bodyPr>
          <a:lstStyle>
            <a:lvl1pPr marL="0" indent="0">
              <a:buNone/>
              <a:defRPr sz="20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Freeform 11"/>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6C7AA28F-744E-4503-BA58-88D014028D85}" type="datetimeFigureOut">
              <a:rPr lang="en-US" smtClean="0"/>
              <a:t>5/10/2016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339AE8-AA25-45FA-B7DF-9A4D26E6328C}" type="slidenum">
              <a:rPr lang="en-US" smtClean="0"/>
              <a:t>‹#›</a:t>
            </a:fld>
            <a:endParaRPr lang="en-US"/>
          </a:p>
        </p:txBody>
      </p:sp>
      <p:sp>
        <p:nvSpPr>
          <p:cNvPr id="15" name="Content Placeholder 14"/>
          <p:cNvSpPr>
            <a:spLocks noGrp="1"/>
          </p:cNvSpPr>
          <p:nvPr>
            <p:ph sz="quarter" idx="13"/>
          </p:nvPr>
        </p:nvSpPr>
        <p:spPr>
          <a:xfrm>
            <a:off x="6858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Content Placeholder 16"/>
          <p:cNvSpPr>
            <a:spLocks noGrp="1"/>
          </p:cNvSpPr>
          <p:nvPr>
            <p:ph sz="quarter" idx="14"/>
          </p:nvPr>
        </p:nvSpPr>
        <p:spPr>
          <a:xfrm>
            <a:off x="48006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5"/>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8" name="Freeform 7"/>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Date Placeholder 2"/>
          <p:cNvSpPr>
            <a:spLocks noGrp="1"/>
          </p:cNvSpPr>
          <p:nvPr>
            <p:ph type="dt" sz="half" idx="10"/>
          </p:nvPr>
        </p:nvSpPr>
        <p:spPr/>
        <p:txBody>
          <a:bodyPr/>
          <a:lstStyle/>
          <a:p>
            <a:fld id="{6C7AA28F-744E-4503-BA58-88D014028D85}" type="datetimeFigureOut">
              <a:rPr lang="en-US" smtClean="0"/>
              <a:t>5/10/2016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339AE8-AA25-45FA-B7DF-9A4D26E6328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reeform 4"/>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3"/>
              </a:gs>
              <a:gs pos="50000">
                <a:schemeClr val="accent3">
                  <a:lumMod val="40000"/>
                  <a:lumOff val="60000"/>
                </a:schemeClr>
              </a:gs>
              <a:gs pos="5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6" name="Freeform 5"/>
          <p:cNvSpPr/>
          <p:nvPr/>
        </p:nvSpPr>
        <p:spPr>
          <a:xfrm>
            <a:off x="0" y="5381627"/>
            <a:ext cx="3286124" cy="1207294"/>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6996854"/>
              <a:gd name="connsiteY0" fmla="*/ 0 h 1571625"/>
              <a:gd name="connsiteX1" fmla="*/ 6996854 w 6996854"/>
              <a:gd name="connsiteY1" fmla="*/ 1266825 h 1571625"/>
              <a:gd name="connsiteX2" fmla="*/ 0 w 6996854"/>
              <a:gd name="connsiteY2" fmla="*/ 1571625 h 1571625"/>
              <a:gd name="connsiteX3" fmla="*/ 0 w 6996854"/>
              <a:gd name="connsiteY3" fmla="*/ 0 h 1571625"/>
              <a:gd name="connsiteX0" fmla="*/ 0 w 7583417"/>
              <a:gd name="connsiteY0" fmla="*/ 0 h 800100"/>
              <a:gd name="connsiteX1" fmla="*/ 7583417 w 7583417"/>
              <a:gd name="connsiteY1" fmla="*/ 495300 h 800100"/>
              <a:gd name="connsiteX2" fmla="*/ 586563 w 7583417"/>
              <a:gd name="connsiteY2" fmla="*/ 800100 h 800100"/>
              <a:gd name="connsiteX3" fmla="*/ 0 w 7583417"/>
              <a:gd name="connsiteY3" fmla="*/ 0 h 800100"/>
              <a:gd name="connsiteX0" fmla="*/ 0 w 7017803"/>
              <a:gd name="connsiteY0" fmla="*/ 0 h 1200150"/>
              <a:gd name="connsiteX1" fmla="*/ 7017803 w 7017803"/>
              <a:gd name="connsiteY1" fmla="*/ 895350 h 1200150"/>
              <a:gd name="connsiteX2" fmla="*/ 20949 w 7017803"/>
              <a:gd name="connsiteY2" fmla="*/ 1200150 h 1200150"/>
              <a:gd name="connsiteX3" fmla="*/ 0 w 7017803"/>
              <a:gd name="connsiteY3" fmla="*/ 0 h 1200150"/>
              <a:gd name="connsiteX0" fmla="*/ 0 w 6410292"/>
              <a:gd name="connsiteY0" fmla="*/ 0 h 1752600"/>
              <a:gd name="connsiteX1" fmla="*/ 6410292 w 6410292"/>
              <a:gd name="connsiteY1" fmla="*/ 1752600 h 1752600"/>
              <a:gd name="connsiteX2" fmla="*/ 20949 w 6410292"/>
              <a:gd name="connsiteY2" fmla="*/ 1200150 h 1752600"/>
              <a:gd name="connsiteX3" fmla="*/ 0 w 6410292"/>
              <a:gd name="connsiteY3" fmla="*/ 0 h 1752600"/>
              <a:gd name="connsiteX0" fmla="*/ 0 w 7227290"/>
              <a:gd name="connsiteY0" fmla="*/ 0 h 1200150"/>
              <a:gd name="connsiteX1" fmla="*/ 7227290 w 7227290"/>
              <a:gd name="connsiteY1" fmla="*/ 885825 h 1200150"/>
              <a:gd name="connsiteX2" fmla="*/ 20949 w 7227290"/>
              <a:gd name="connsiteY2" fmla="*/ 1200150 h 1200150"/>
              <a:gd name="connsiteX3" fmla="*/ 0 w 7227290"/>
              <a:gd name="connsiteY3" fmla="*/ 0 h 1200150"/>
              <a:gd name="connsiteX0" fmla="*/ 0 w 7227290"/>
              <a:gd name="connsiteY0" fmla="*/ 0 h 885825"/>
              <a:gd name="connsiteX1" fmla="*/ 7227290 w 7227290"/>
              <a:gd name="connsiteY1" fmla="*/ 885825 h 885825"/>
              <a:gd name="connsiteX2" fmla="*/ 555141 w 7227290"/>
              <a:gd name="connsiteY2" fmla="*/ 862013 h 885825"/>
              <a:gd name="connsiteX3" fmla="*/ 0 w 7227290"/>
              <a:gd name="connsiteY3" fmla="*/ 0 h 885825"/>
              <a:gd name="connsiteX0" fmla="*/ 0 w 7227290"/>
              <a:gd name="connsiteY0" fmla="*/ 0 h 1207294"/>
              <a:gd name="connsiteX1" fmla="*/ 7227290 w 7227290"/>
              <a:gd name="connsiteY1" fmla="*/ 885825 h 1207294"/>
              <a:gd name="connsiteX2" fmla="*/ 0 w 7227290"/>
              <a:gd name="connsiteY2" fmla="*/ 1207294 h 1207294"/>
              <a:gd name="connsiteX3" fmla="*/ 0 w 7227290"/>
              <a:gd name="connsiteY3" fmla="*/ 0 h 1207294"/>
            </a:gdLst>
            <a:ahLst/>
            <a:cxnLst>
              <a:cxn ang="0">
                <a:pos x="connsiteX0" y="connsiteY0"/>
              </a:cxn>
              <a:cxn ang="0">
                <a:pos x="connsiteX1" y="connsiteY1"/>
              </a:cxn>
              <a:cxn ang="0">
                <a:pos x="connsiteX2" y="connsiteY2"/>
              </a:cxn>
              <a:cxn ang="0">
                <a:pos x="connsiteX3" y="connsiteY3"/>
              </a:cxn>
            </a:cxnLst>
            <a:rect l="l" t="t" r="r" b="b"/>
            <a:pathLst>
              <a:path w="7227290" h="1207294">
                <a:moveTo>
                  <a:pt x="0" y="0"/>
                </a:moveTo>
                <a:lnTo>
                  <a:pt x="7227290" y="885825"/>
                </a:lnTo>
                <a:lnTo>
                  <a:pt x="0" y="1207294"/>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96" y="5347020"/>
            <a:ext cx="3426231" cy="944725"/>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 name="connsiteX0" fmla="*/ 1 w 7605568"/>
              <a:gd name="connsiteY0" fmla="*/ 0 h 897732"/>
              <a:gd name="connsiteX1" fmla="*/ 0 w 7605568"/>
              <a:gd name="connsiteY1" fmla="*/ 75665 h 897732"/>
              <a:gd name="connsiteX2" fmla="*/ 2830674 w 7605568"/>
              <a:gd name="connsiteY2" fmla="*/ 806612 h 897732"/>
              <a:gd name="connsiteX3" fmla="*/ 7605568 w 7605568"/>
              <a:gd name="connsiteY3" fmla="*/ 897732 h 897732"/>
              <a:gd name="connsiteX4" fmla="*/ 1 w 7605568"/>
              <a:gd name="connsiteY4" fmla="*/ 0 h 897732"/>
              <a:gd name="connsiteX0" fmla="*/ 1 w 2930931"/>
              <a:gd name="connsiteY0" fmla="*/ 0 h 806612"/>
              <a:gd name="connsiteX1" fmla="*/ 0 w 2930931"/>
              <a:gd name="connsiteY1" fmla="*/ 75665 h 806612"/>
              <a:gd name="connsiteX2" fmla="*/ 2830674 w 2930931"/>
              <a:gd name="connsiteY2" fmla="*/ 806612 h 806612"/>
              <a:gd name="connsiteX3" fmla="*/ 2930931 w 2930931"/>
              <a:gd name="connsiteY3" fmla="*/ 785765 h 806612"/>
              <a:gd name="connsiteX4" fmla="*/ 1 w 2930931"/>
              <a:gd name="connsiteY4" fmla="*/ 0 h 806612"/>
              <a:gd name="connsiteX0" fmla="*/ 1 w 3204530"/>
              <a:gd name="connsiteY0" fmla="*/ 0 h 944725"/>
              <a:gd name="connsiteX1" fmla="*/ 0 w 3204530"/>
              <a:gd name="connsiteY1" fmla="*/ 75665 h 944725"/>
              <a:gd name="connsiteX2" fmla="*/ 3204530 w 3204530"/>
              <a:gd name="connsiteY2" fmla="*/ 944725 h 944725"/>
              <a:gd name="connsiteX3" fmla="*/ 2930931 w 3204530"/>
              <a:gd name="connsiteY3" fmla="*/ 785765 h 944725"/>
              <a:gd name="connsiteX4" fmla="*/ 1 w 3204530"/>
              <a:gd name="connsiteY4" fmla="*/ 0 h 944725"/>
              <a:gd name="connsiteX0" fmla="*/ 1 w 3426231"/>
              <a:gd name="connsiteY0" fmla="*/ 0 h 944725"/>
              <a:gd name="connsiteX1" fmla="*/ 0 w 3426231"/>
              <a:gd name="connsiteY1" fmla="*/ 75665 h 944725"/>
              <a:gd name="connsiteX2" fmla="*/ 3204530 w 3426231"/>
              <a:gd name="connsiteY2" fmla="*/ 944725 h 944725"/>
              <a:gd name="connsiteX3" fmla="*/ 3426231 w 3426231"/>
              <a:gd name="connsiteY3" fmla="*/ 923877 h 944725"/>
              <a:gd name="connsiteX4" fmla="*/ 1 w 3426231"/>
              <a:gd name="connsiteY4" fmla="*/ 0 h 9447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6231" h="944725">
                <a:moveTo>
                  <a:pt x="1" y="0"/>
                </a:moveTo>
                <a:cubicBezTo>
                  <a:pt x="1" y="25222"/>
                  <a:pt x="0" y="50443"/>
                  <a:pt x="0" y="75665"/>
                </a:cubicBezTo>
                <a:lnTo>
                  <a:pt x="3204530" y="944725"/>
                </a:lnTo>
                <a:lnTo>
                  <a:pt x="3426231" y="923877"/>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6C7AA28F-744E-4503-BA58-88D014028D85}" type="datetimeFigureOut">
              <a:rPr lang="en-US" smtClean="0"/>
              <a:t>5/10/2016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339AE8-AA25-45FA-B7DF-9A4D26E6328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eeform 7"/>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0" name="Freeform 9"/>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6C7AA28F-744E-4503-BA58-88D014028D85}" type="datetimeFigureOut">
              <a:rPr lang="en-US" smtClean="0"/>
              <a:t>5/10/2016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339AE8-AA25-45FA-B7DF-9A4D26E6328C}" type="slidenum">
              <a:rPr lang="en-US" smtClean="0"/>
              <a:t>‹#›</a:t>
            </a:fld>
            <a:endParaRPr lang="en-US"/>
          </a:p>
        </p:txBody>
      </p:sp>
      <p:sp>
        <p:nvSpPr>
          <p:cNvPr id="13" name="Content Placeholder 12"/>
          <p:cNvSpPr>
            <a:spLocks noGrp="1"/>
          </p:cNvSpPr>
          <p:nvPr>
            <p:ph sz="quarter" idx="13"/>
          </p:nvPr>
        </p:nvSpPr>
        <p:spPr>
          <a:xfrm>
            <a:off x="4572000" y="609600"/>
            <a:ext cx="38862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4" name="Text Placeholder 13"/>
          <p:cNvSpPr>
            <a:spLocks noGrp="1"/>
          </p:cNvSpPr>
          <p:nvPr>
            <p:ph type="body" sz="quarter" idx="14"/>
          </p:nvPr>
        </p:nvSpPr>
        <p:spPr>
          <a:xfrm>
            <a:off x="676274" y="1527048"/>
            <a:ext cx="3383280" cy="329184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3" name="Picture Placeholder 2"/>
          <p:cNvSpPr>
            <a:spLocks noGrp="1"/>
          </p:cNvSpPr>
          <p:nvPr>
            <p:ph type="pic" idx="1"/>
          </p:nvPr>
        </p:nvSpPr>
        <p:spPr>
          <a:xfrm>
            <a:off x="4572000" y="609600"/>
            <a:ext cx="3886200" cy="4190999"/>
          </a:xfrm>
          <a:ln w="79375">
            <a:solidFill>
              <a:schemeClr val="tx1"/>
            </a:solidFill>
            <a:miter lim="800000"/>
          </a:ln>
          <a:effectLst>
            <a:outerShdw blurRad="50800" dist="38100" dir="5400000" algn="ctr" rotWithShape="0">
              <a:srgbClr val="000000">
                <a:alpha val="42000"/>
              </a:srgbClr>
            </a:outerShdw>
          </a:effectLst>
        </p:spPr>
        <p:txBody>
          <a:bodyPr>
            <a:normAutofit/>
          </a:bodyPr>
          <a:lstStyle>
            <a:lvl1pPr marL="0" indent="0" algn="ctr">
              <a:buNone/>
              <a:defRPr sz="25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6C7AA28F-744E-4503-BA58-88D014028D85}" type="datetimeFigureOut">
              <a:rPr lang="en-US" smtClean="0"/>
              <a:t>5/10/2016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339AE8-AA25-45FA-B7DF-9A4D26E6328C}" type="slidenum">
              <a:rPr lang="en-US" smtClean="0"/>
              <a:t>‹#›</a:t>
            </a:fld>
            <a:endParaRPr lang="en-US"/>
          </a:p>
        </p:txBody>
      </p:sp>
      <p:sp>
        <p:nvSpPr>
          <p:cNvPr id="14"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5" name="Text Placeholder 14"/>
          <p:cNvSpPr>
            <a:spLocks noGrp="1"/>
          </p:cNvSpPr>
          <p:nvPr>
            <p:ph type="body" sz="quarter" idx="14"/>
          </p:nvPr>
        </p:nvSpPr>
        <p:spPr>
          <a:xfrm>
            <a:off x="676656" y="1524000"/>
            <a:ext cx="3381375" cy="329565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blipFill dpi="0" rotWithShape="1">
            <a:blip r:embed="rId13">
              <a:alphaModFix amt="15000"/>
            </a:blip>
            <a:srcRect/>
            <a:tile tx="0" ty="0" sx="76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85800" y="274638"/>
            <a:ext cx="7772400" cy="1143000"/>
          </a:xfrm>
          <a:prstGeom prst="rect">
            <a:avLst/>
          </a:prstGeom>
        </p:spPr>
        <p:txBody>
          <a:bodyPr vert="horz" lIns="0" tIns="45720" rIns="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1600200"/>
            <a:ext cx="7772400" cy="4525963"/>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00800" y="6416675"/>
            <a:ext cx="1981200" cy="365125"/>
          </a:xfrm>
          <a:prstGeom prst="rect">
            <a:avLst/>
          </a:prstGeom>
        </p:spPr>
        <p:txBody>
          <a:bodyPr vert="horz" lIns="0" tIns="45720" rIns="0" bIns="0" rtlCol="0" anchor="b" anchorCtr="0"/>
          <a:lstStyle>
            <a:lvl1pPr algn="r">
              <a:defRPr lang="en-US" sz="900" kern="1200" cap="all" spc="110" baseline="0" smtClean="0">
                <a:solidFill>
                  <a:srgbClr val="4D4D4D"/>
                </a:solidFill>
                <a:latin typeface="+mn-lt"/>
                <a:ea typeface="+mn-ea"/>
                <a:cs typeface="+mn-cs"/>
              </a:defRPr>
            </a:lvl1pPr>
          </a:lstStyle>
          <a:p>
            <a:fld id="{6C7AA28F-744E-4503-BA58-88D014028D85}" type="datetimeFigureOut">
              <a:rPr lang="en-US" smtClean="0"/>
              <a:t>5/10/2016</a:t>
            </a:fld>
            <a:endParaRPr lang="en-US"/>
          </a:p>
        </p:txBody>
      </p:sp>
      <p:sp>
        <p:nvSpPr>
          <p:cNvPr id="5" name="Footer Placeholder 4"/>
          <p:cNvSpPr>
            <a:spLocks noGrp="1"/>
          </p:cNvSpPr>
          <p:nvPr>
            <p:ph type="ftr" sz="quarter" idx="3"/>
          </p:nvPr>
        </p:nvSpPr>
        <p:spPr>
          <a:xfrm>
            <a:off x="228600" y="6416675"/>
            <a:ext cx="2895600" cy="365125"/>
          </a:xfrm>
          <a:prstGeom prst="rect">
            <a:avLst/>
          </a:prstGeom>
        </p:spPr>
        <p:txBody>
          <a:bodyPr vert="horz" lIns="0" tIns="45720" rIns="0" bIns="0" rtlCol="0" anchor="b" anchorCtr="0"/>
          <a:lstStyle>
            <a:lvl1pPr algn="l">
              <a:defRPr sz="900" cap="all" spc="110" baseline="0">
                <a:solidFill>
                  <a:srgbClr val="4D4D4D"/>
                </a:solidFill>
              </a:defRPr>
            </a:lvl1pPr>
          </a:lstStyle>
          <a:p>
            <a:endParaRPr lang="en-US"/>
          </a:p>
        </p:txBody>
      </p:sp>
      <p:sp>
        <p:nvSpPr>
          <p:cNvPr id="6" name="Slide Number Placeholder 5"/>
          <p:cNvSpPr>
            <a:spLocks noGrp="1"/>
          </p:cNvSpPr>
          <p:nvPr>
            <p:ph type="sldNum" sz="quarter" idx="4"/>
          </p:nvPr>
        </p:nvSpPr>
        <p:spPr>
          <a:xfrm>
            <a:off x="8458200" y="6416675"/>
            <a:ext cx="457200" cy="365125"/>
          </a:xfrm>
          <a:prstGeom prst="rect">
            <a:avLst/>
          </a:prstGeom>
        </p:spPr>
        <p:txBody>
          <a:bodyPr vert="horz" lIns="0" tIns="45720" rIns="0" bIns="0" rtlCol="0" anchor="b" anchorCtr="0"/>
          <a:lstStyle>
            <a:lvl1pPr algn="r">
              <a:defRPr sz="1100" b="1" baseline="0">
                <a:solidFill>
                  <a:srgbClr val="4D4D4D"/>
                </a:solidFill>
              </a:defRPr>
            </a:lvl1pPr>
          </a:lstStyle>
          <a:p>
            <a:fld id="{A1339AE8-AA25-45FA-B7DF-9A4D26E6328C}"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txStyles>
    <p:titleStyle>
      <a:lvl1pPr algn="l" defTabSz="914400" rtl="0" eaLnBrk="1" latinLnBrk="0" hangingPunct="1">
        <a:spcBef>
          <a:spcPct val="0"/>
        </a:spcBef>
        <a:buNone/>
        <a:defRPr sz="36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lnSpc>
          <a:spcPct val="100000"/>
        </a:lnSpc>
        <a:spcBef>
          <a:spcPts val="700"/>
        </a:spcBef>
        <a:buClr>
          <a:schemeClr val="accent1"/>
        </a:buClr>
        <a:buSzPct val="85000"/>
        <a:buFont typeface="Wingdings 3" pitchFamily="18" charset="2"/>
        <a:buChar char=""/>
        <a:defRPr sz="2000" kern="1200" baseline="0">
          <a:solidFill>
            <a:schemeClr val="tx1"/>
          </a:solidFill>
          <a:latin typeface="+mn-lt"/>
          <a:ea typeface="+mn-ea"/>
          <a:cs typeface="+mn-cs"/>
        </a:defRPr>
      </a:lvl1pPr>
      <a:lvl2pPr marL="742950" indent="-274320" algn="l" defTabSz="914400" rtl="0" eaLnBrk="1" latinLnBrk="0" hangingPunct="1">
        <a:lnSpc>
          <a:spcPct val="100000"/>
        </a:lnSpc>
        <a:spcBef>
          <a:spcPts val="700"/>
        </a:spcBef>
        <a:buClr>
          <a:schemeClr val="accent1"/>
        </a:buClr>
        <a:buSzPct val="85000"/>
        <a:buFont typeface="Wingdings 3" pitchFamily="18" charset="2"/>
        <a:buChar char=""/>
        <a:defRPr sz="1600" kern="1200" baseline="0">
          <a:solidFill>
            <a:schemeClr val="tx1"/>
          </a:solidFill>
          <a:latin typeface="+mn-lt"/>
          <a:ea typeface="+mn-ea"/>
          <a:cs typeface="+mn-cs"/>
        </a:defRPr>
      </a:lvl2pPr>
      <a:lvl3pPr marL="1143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3pPr>
      <a:lvl4pPr marL="1600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4pPr>
      <a:lvl5pPr marL="20574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www.advocate.com/transgender/2015/07/31/true-meaning-word-cisgender" TargetMode="External"/><Relationship Id="rId3" Type="http://schemas.openxmlformats.org/officeDocument/2006/relationships/hyperlink" Target="https://yougov.co.uk/news/2015/08/16/half-young-not-heterosexual/" TargetMode="External"/><Relationship Id="rId7" Type="http://schemas.openxmlformats.org/officeDocument/2006/relationships/hyperlink" Target="http://www.indiebound.org/book/9780199325351" TargetMode="External"/><Relationship Id="rId2" Type="http://schemas.openxmlformats.org/officeDocument/2006/relationships/hyperlink" Target="http://www.huffingtonpost.com/micah/explaining-genderqueer-to_b_9318782.html" TargetMode="External"/><Relationship Id="rId1" Type="http://schemas.openxmlformats.org/officeDocument/2006/relationships/slideLayout" Target="../slideLayouts/slideLayout2.xml"/><Relationship Id="rId6" Type="http://schemas.openxmlformats.org/officeDocument/2006/relationships/hyperlink" Target="http://www.translifeline.org/" TargetMode="External"/><Relationship Id="rId5" Type="http://schemas.openxmlformats.org/officeDocument/2006/relationships/hyperlink" Target="https://bitchmedia.org/post/were-not-broken-asexual-characters-in-pop-culture" TargetMode="External"/><Relationship Id="rId4" Type="http://schemas.openxmlformats.org/officeDocument/2006/relationships/hyperlink" Target="http://everydayfeminism.com/2015/02/phrases-marginalize-trans-people/" TargetMode="External"/><Relationship Id="rId9" Type="http://schemas.openxmlformats.org/officeDocument/2006/relationships/hyperlink" Target="http://www.thegenderbook.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685800"/>
            <a:ext cx="6781800" cy="2514600"/>
          </a:xfrm>
        </p:spPr>
        <p:txBody>
          <a:bodyPr>
            <a:normAutofit/>
          </a:bodyPr>
          <a:lstStyle/>
          <a:p>
            <a:pPr algn="ctr"/>
            <a:r>
              <a:rPr lang="en-US" sz="3200" dirty="0" smtClean="0"/>
              <a:t>sexual </a:t>
            </a:r>
            <a:r>
              <a:rPr lang="en-US" sz="3200" dirty="0"/>
              <a:t>and gender </a:t>
            </a:r>
            <a:r>
              <a:rPr lang="en-US" sz="3200" dirty="0" smtClean="0"/>
              <a:t>Identity, expression </a:t>
            </a:r>
            <a:r>
              <a:rPr lang="en-US" sz="3200" dirty="0"/>
              <a:t>and attraction: </a:t>
            </a:r>
            <a:r>
              <a:rPr lang="en-US" sz="3200" dirty="0" smtClean="0"/>
              <a:t/>
            </a:r>
            <a:br>
              <a:rPr lang="en-US" sz="3200" dirty="0" smtClean="0"/>
            </a:br>
            <a:r>
              <a:rPr lang="en-US" sz="3200" dirty="0" smtClean="0"/>
              <a:t>A </a:t>
            </a:r>
            <a:r>
              <a:rPr lang="en-US" sz="3200" dirty="0"/>
              <a:t>discussion for Adlerian practitioners</a:t>
            </a:r>
          </a:p>
        </p:txBody>
      </p:sp>
      <p:sp>
        <p:nvSpPr>
          <p:cNvPr id="3" name="Subtitle 2"/>
          <p:cNvSpPr>
            <a:spLocks noGrp="1"/>
          </p:cNvSpPr>
          <p:nvPr>
            <p:ph type="subTitle" idx="1"/>
          </p:nvPr>
        </p:nvSpPr>
        <p:spPr>
          <a:xfrm>
            <a:off x="2590800" y="3276600"/>
            <a:ext cx="4419600" cy="1825625"/>
          </a:xfrm>
        </p:spPr>
        <p:txBody>
          <a:bodyPr/>
          <a:lstStyle/>
          <a:p>
            <a:pPr algn="ctr"/>
            <a:endParaRPr lang="en-US" dirty="0" smtClean="0"/>
          </a:p>
          <a:p>
            <a:pPr algn="ctr"/>
            <a:r>
              <a:rPr lang="en-US" dirty="0" smtClean="0"/>
              <a:t>Presented by:</a:t>
            </a:r>
          </a:p>
          <a:p>
            <a:pPr algn="ctr"/>
            <a:r>
              <a:rPr lang="en-US" dirty="0" smtClean="0"/>
              <a:t>Susan E. </a:t>
            </a:r>
            <a:r>
              <a:rPr lang="en-US" dirty="0" err="1" smtClean="0"/>
              <a:t>Belangee</a:t>
            </a:r>
            <a:r>
              <a:rPr lang="en-US" dirty="0" smtClean="0"/>
              <a:t>, Ph.D., LPC, NCC, ACS</a:t>
            </a:r>
          </a:p>
          <a:p>
            <a:pPr algn="ctr"/>
            <a:r>
              <a:rPr lang="en-US" dirty="0" smtClean="0"/>
              <a:t>Michael Chaney, Ph.D., LPC, NCC, ACS</a:t>
            </a:r>
            <a:endParaRPr lang="en-US" dirty="0"/>
          </a:p>
        </p:txBody>
      </p:sp>
    </p:spTree>
    <p:extLst>
      <p:ext uri="{BB962C8B-B14F-4D97-AF65-F5344CB8AC3E}">
        <p14:creationId xmlns:p14="http://schemas.microsoft.com/office/powerpoint/2010/main" val="25487399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to do/not do</a:t>
            </a:r>
            <a:endParaRPr lang="en-US" dirty="0"/>
          </a:p>
        </p:txBody>
      </p:sp>
      <p:sp>
        <p:nvSpPr>
          <p:cNvPr id="3" name="Content Placeholder 2"/>
          <p:cNvSpPr>
            <a:spLocks noGrp="1"/>
          </p:cNvSpPr>
          <p:nvPr>
            <p:ph idx="1"/>
          </p:nvPr>
        </p:nvSpPr>
        <p:spPr/>
        <p:txBody>
          <a:bodyPr>
            <a:normAutofit fontScale="92500"/>
          </a:bodyPr>
          <a:lstStyle/>
          <a:p>
            <a:r>
              <a:rPr lang="en-US" b="1" dirty="0" smtClean="0"/>
              <a:t>You </a:t>
            </a:r>
            <a:r>
              <a:rPr lang="en-US" b="1" dirty="0"/>
              <a:t>should be unsure about any and everyone’s </a:t>
            </a:r>
            <a:r>
              <a:rPr lang="en-US" b="1" dirty="0" smtClean="0"/>
              <a:t>pronouns.</a:t>
            </a:r>
            <a:r>
              <a:rPr lang="en-US" dirty="0" smtClean="0"/>
              <a:t> This </a:t>
            </a:r>
            <a:r>
              <a:rPr lang="en-US" dirty="0"/>
              <a:t>is because you never can tell someone’s gender </a:t>
            </a:r>
            <a:r>
              <a:rPr lang="en-US" dirty="0" smtClean="0"/>
              <a:t>identity based </a:t>
            </a:r>
            <a:r>
              <a:rPr lang="en-US" dirty="0"/>
              <a:t>on </a:t>
            </a:r>
            <a:r>
              <a:rPr lang="en-US" dirty="0" smtClean="0"/>
              <a:t>socialization. Bodies </a:t>
            </a:r>
            <a:r>
              <a:rPr lang="en-US" dirty="0"/>
              <a:t>and gender expression do not determine gender identity</a:t>
            </a:r>
            <a:r>
              <a:rPr lang="en-US" dirty="0" smtClean="0"/>
              <a:t>.</a:t>
            </a:r>
          </a:p>
          <a:p>
            <a:r>
              <a:rPr lang="en-US" dirty="0" smtClean="0"/>
              <a:t>Use phrase “gender diverse” rather than trying to guess</a:t>
            </a:r>
          </a:p>
          <a:p>
            <a:r>
              <a:rPr lang="en-US" dirty="0" smtClean="0"/>
              <a:t>Be aware of privilege in all its forms (heteronormativity, gender normativity)</a:t>
            </a:r>
          </a:p>
          <a:p>
            <a:r>
              <a:rPr lang="en-US" dirty="0" smtClean="0"/>
              <a:t>Be aware that sexual orientation is invisible - </a:t>
            </a:r>
            <a:r>
              <a:rPr lang="en-US" dirty="0"/>
              <a:t>never assume a person's sexual orientation, especially just basing it on who they have sex with or are attracted </a:t>
            </a:r>
            <a:r>
              <a:rPr lang="en-US" dirty="0" smtClean="0"/>
              <a:t>to</a:t>
            </a:r>
          </a:p>
          <a:p>
            <a:r>
              <a:rPr lang="en-US" dirty="0" smtClean="0"/>
              <a:t>DON’T force  or “guide” client to choose category (come out) or impose one on client; meet </a:t>
            </a:r>
            <a:r>
              <a:rPr lang="en-US" dirty="0"/>
              <a:t>the client where client is and let client come to her/his own conclusions about </a:t>
            </a:r>
            <a:r>
              <a:rPr lang="en-US" dirty="0" smtClean="0"/>
              <a:t>self</a:t>
            </a:r>
            <a:endParaRPr lang="en-US" dirty="0"/>
          </a:p>
          <a:p>
            <a:endParaRPr lang="en-US" dirty="0"/>
          </a:p>
          <a:p>
            <a:endParaRPr lang="en-US" dirty="0"/>
          </a:p>
        </p:txBody>
      </p:sp>
    </p:spTree>
    <p:extLst>
      <p:ext uri="{BB962C8B-B14F-4D97-AF65-F5344CB8AC3E}">
        <p14:creationId xmlns:p14="http://schemas.microsoft.com/office/powerpoint/2010/main" val="41919612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7772400" cy="639762"/>
          </a:xfrm>
        </p:spPr>
        <p:txBody>
          <a:bodyPr>
            <a:normAutofit/>
          </a:bodyPr>
          <a:lstStyle/>
          <a:p>
            <a:r>
              <a:rPr lang="en-US" sz="2800" dirty="0" smtClean="0"/>
              <a:t>References and resources</a:t>
            </a:r>
            <a:endParaRPr lang="en-US" sz="2800" dirty="0"/>
          </a:p>
        </p:txBody>
      </p:sp>
      <p:sp>
        <p:nvSpPr>
          <p:cNvPr id="3" name="Content Placeholder 2"/>
          <p:cNvSpPr>
            <a:spLocks noGrp="1"/>
          </p:cNvSpPr>
          <p:nvPr>
            <p:ph idx="1"/>
          </p:nvPr>
        </p:nvSpPr>
        <p:spPr>
          <a:xfrm>
            <a:off x="685800" y="914400"/>
            <a:ext cx="7772400" cy="4419601"/>
          </a:xfrm>
        </p:spPr>
        <p:txBody>
          <a:bodyPr>
            <a:normAutofit fontScale="92500" lnSpcReduction="20000"/>
          </a:bodyPr>
          <a:lstStyle/>
          <a:p>
            <a:r>
              <a:rPr lang="en-US" dirty="0">
                <a:hlinkClick r:id="rId2"/>
              </a:rPr>
              <a:t>http://</a:t>
            </a:r>
            <a:r>
              <a:rPr lang="en-US" dirty="0" smtClean="0">
                <a:hlinkClick r:id="rId2"/>
              </a:rPr>
              <a:t>www.huffingtonpost.com/micah/explaining-genderqueer-to_b_9318782.html</a:t>
            </a:r>
            <a:endParaRPr lang="en-US" dirty="0" smtClean="0"/>
          </a:p>
          <a:p>
            <a:r>
              <a:rPr lang="en-US" dirty="0">
                <a:hlinkClick r:id="rId3"/>
              </a:rPr>
              <a:t>https://yougov.co.uk/news/2015/08/16/half-young-not-heterosexual</a:t>
            </a:r>
            <a:r>
              <a:rPr lang="en-US" dirty="0" smtClean="0">
                <a:hlinkClick r:id="rId3"/>
              </a:rPr>
              <a:t>/</a:t>
            </a:r>
            <a:endParaRPr lang="en-US" dirty="0" smtClean="0"/>
          </a:p>
          <a:p>
            <a:r>
              <a:rPr lang="en-US" dirty="0">
                <a:hlinkClick r:id="rId4"/>
              </a:rPr>
              <a:t>http://everydayfeminism.com/2015/02/phrases-marginalize-trans-people</a:t>
            </a:r>
            <a:r>
              <a:rPr lang="en-US" dirty="0" smtClean="0">
                <a:hlinkClick r:id="rId4"/>
              </a:rPr>
              <a:t>/</a:t>
            </a:r>
            <a:endParaRPr lang="en-US" dirty="0" smtClean="0"/>
          </a:p>
          <a:p>
            <a:r>
              <a:rPr lang="en-US" dirty="0">
                <a:hlinkClick r:id="rId5"/>
              </a:rPr>
              <a:t>https://</a:t>
            </a:r>
            <a:r>
              <a:rPr lang="en-US" dirty="0" smtClean="0">
                <a:hlinkClick r:id="rId5"/>
              </a:rPr>
              <a:t>bitchmedia.org/post/were-not-broken-asexual-characters-in-pop-culture</a:t>
            </a:r>
            <a:endParaRPr lang="en-US" dirty="0" smtClean="0"/>
          </a:p>
          <a:p>
            <a:r>
              <a:rPr lang="en-US" dirty="0">
                <a:hlinkClick r:id="rId4"/>
              </a:rPr>
              <a:t>http://everydayfeminism.com/2015/02/phrases-marginalize-trans-people</a:t>
            </a:r>
            <a:r>
              <a:rPr lang="en-US" dirty="0" smtClean="0">
                <a:hlinkClick r:id="rId4"/>
              </a:rPr>
              <a:t>/</a:t>
            </a:r>
            <a:endParaRPr lang="en-US" dirty="0" smtClean="0"/>
          </a:p>
          <a:p>
            <a:r>
              <a:rPr lang="en-US" b="1" dirty="0">
                <a:hlinkClick r:id="rId6"/>
              </a:rPr>
              <a:t>Trans Lifeline</a:t>
            </a:r>
            <a:r>
              <a:rPr lang="en-US" b="1" dirty="0"/>
              <a:t> </a:t>
            </a:r>
            <a:r>
              <a:rPr lang="en-US" b="1" dirty="0" smtClean="0"/>
              <a:t>US</a:t>
            </a:r>
            <a:r>
              <a:rPr lang="en-US" b="1" dirty="0"/>
              <a:t>: 877.565.8860 FREE; Canada: 877.330.6366 FREE</a:t>
            </a:r>
            <a:r>
              <a:rPr lang="en-US" b="1" dirty="0" smtClean="0"/>
              <a:t>).</a:t>
            </a:r>
          </a:p>
          <a:p>
            <a:r>
              <a:rPr lang="en-US" b="1" i="1" dirty="0" smtClean="0"/>
              <a:t>Trans Bodies, Trans Selves: A resource for the </a:t>
            </a:r>
            <a:r>
              <a:rPr lang="en-US" b="1" i="1" dirty="0"/>
              <a:t>transgender community </a:t>
            </a:r>
            <a:r>
              <a:rPr lang="en-US" b="1" dirty="0"/>
              <a:t>- </a:t>
            </a:r>
            <a:r>
              <a:rPr lang="en-US" b="1" dirty="0">
                <a:hlinkClick r:id="rId7"/>
              </a:rPr>
              <a:t>http://</a:t>
            </a:r>
            <a:r>
              <a:rPr lang="en-US" b="1" dirty="0" smtClean="0">
                <a:hlinkClick r:id="rId7"/>
              </a:rPr>
              <a:t>www.indiebound.org/book/9780199325351</a:t>
            </a:r>
            <a:endParaRPr lang="en-US" b="1" dirty="0" smtClean="0"/>
          </a:p>
          <a:p>
            <a:r>
              <a:rPr lang="en-US" dirty="0">
                <a:hlinkClick r:id="rId8"/>
              </a:rPr>
              <a:t>http://</a:t>
            </a:r>
            <a:r>
              <a:rPr lang="en-US" dirty="0" smtClean="0">
                <a:hlinkClick r:id="rId8"/>
              </a:rPr>
              <a:t>www.advocate.com/transgender/2015/07/31/true-meaning-word-cisgender</a:t>
            </a:r>
            <a:endParaRPr lang="en-US" dirty="0" smtClean="0"/>
          </a:p>
          <a:p>
            <a:r>
              <a:rPr lang="en-US" dirty="0">
                <a:hlinkClick r:id="rId9"/>
              </a:rPr>
              <a:t>http://www.thegenderbook.com</a:t>
            </a:r>
            <a:r>
              <a:rPr lang="en-US" dirty="0" smtClean="0">
                <a:hlinkClick r:id="rId9"/>
              </a:rPr>
              <a:t>/</a:t>
            </a:r>
            <a:endParaRPr lang="en-US" dirty="0" smtClean="0"/>
          </a:p>
          <a:p>
            <a:endParaRPr lang="en-US" dirty="0"/>
          </a:p>
          <a:p>
            <a:endParaRPr lang="en-US" dirty="0" smtClean="0"/>
          </a:p>
          <a:p>
            <a:endParaRPr lang="en-US" dirty="0"/>
          </a:p>
          <a:p>
            <a:endParaRPr lang="en-US" dirty="0" smtClean="0"/>
          </a:p>
        </p:txBody>
      </p:sp>
    </p:spTree>
    <p:extLst>
      <p:ext uri="{BB962C8B-B14F-4D97-AF65-F5344CB8AC3E}">
        <p14:creationId xmlns:p14="http://schemas.microsoft.com/office/powerpoint/2010/main" val="4265578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dirty="0" smtClean="0"/>
              <a:t>Definitions </a:t>
            </a:r>
          </a:p>
          <a:p>
            <a:r>
              <a:rPr lang="en-US" dirty="0" smtClean="0"/>
              <a:t>Adlerian concepts and how we can use them with clients</a:t>
            </a:r>
          </a:p>
          <a:p>
            <a:r>
              <a:rPr lang="en-US" dirty="0" smtClean="0"/>
              <a:t>Q&amp;A time </a:t>
            </a:r>
            <a:endParaRPr lang="en-US" dirty="0"/>
          </a:p>
        </p:txBody>
      </p:sp>
    </p:spTree>
    <p:extLst>
      <p:ext uri="{BB962C8B-B14F-4D97-AF65-F5344CB8AC3E}">
        <p14:creationId xmlns:p14="http://schemas.microsoft.com/office/powerpoint/2010/main" val="23833575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Most of us know</a:t>
            </a:r>
            <a:endParaRPr lang="en-US" dirty="0"/>
          </a:p>
        </p:txBody>
      </p:sp>
      <p:sp>
        <p:nvSpPr>
          <p:cNvPr id="3" name="Content Placeholder 2"/>
          <p:cNvSpPr>
            <a:spLocks noGrp="1"/>
          </p:cNvSpPr>
          <p:nvPr>
            <p:ph idx="1"/>
          </p:nvPr>
        </p:nvSpPr>
        <p:spPr/>
        <p:txBody>
          <a:bodyPr/>
          <a:lstStyle/>
          <a:p>
            <a:r>
              <a:rPr lang="en-US" dirty="0" smtClean="0"/>
              <a:t>LGBTQIQA</a:t>
            </a:r>
          </a:p>
          <a:p>
            <a:r>
              <a:rPr lang="en-US" dirty="0" smtClean="0"/>
              <a:t>Difference between sexual orientation/identity and gender identity (Transgender is not related to sexual expression or attraction)</a:t>
            </a:r>
          </a:p>
          <a:p>
            <a:r>
              <a:rPr lang="en-US" dirty="0" smtClean="0"/>
              <a:t>Sex is biology </a:t>
            </a:r>
            <a:r>
              <a:rPr lang="en-US" dirty="0" smtClean="0"/>
              <a:t>(“below </a:t>
            </a:r>
            <a:r>
              <a:rPr lang="en-US" dirty="0" smtClean="0"/>
              <a:t>the </a:t>
            </a:r>
            <a:r>
              <a:rPr lang="en-US" dirty="0" smtClean="0"/>
              <a:t>belt”) </a:t>
            </a:r>
            <a:r>
              <a:rPr lang="en-US" dirty="0" smtClean="0"/>
              <a:t>while gender </a:t>
            </a:r>
            <a:r>
              <a:rPr lang="en-US" dirty="0" smtClean="0"/>
              <a:t>(“above </a:t>
            </a:r>
            <a:r>
              <a:rPr lang="en-US" dirty="0" smtClean="0"/>
              <a:t>the </a:t>
            </a:r>
            <a:r>
              <a:rPr lang="en-US" dirty="0" smtClean="0"/>
              <a:t>belt”) </a:t>
            </a:r>
            <a:r>
              <a:rPr lang="en-US" dirty="0" smtClean="0"/>
              <a:t>is socially constructed</a:t>
            </a:r>
          </a:p>
          <a:p>
            <a:endParaRPr lang="en-US" dirty="0" smtClean="0"/>
          </a:p>
          <a:p>
            <a:endParaRPr lang="en-US" dirty="0"/>
          </a:p>
        </p:txBody>
      </p:sp>
    </p:spTree>
    <p:extLst>
      <p:ext uri="{BB962C8B-B14F-4D97-AF65-F5344CB8AC3E}">
        <p14:creationId xmlns:p14="http://schemas.microsoft.com/office/powerpoint/2010/main" val="38123588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 – Sexual identity</a:t>
            </a:r>
            <a:endParaRPr lang="en-US" dirty="0"/>
          </a:p>
        </p:txBody>
      </p:sp>
      <p:sp>
        <p:nvSpPr>
          <p:cNvPr id="3" name="Content Placeholder 2"/>
          <p:cNvSpPr>
            <a:spLocks noGrp="1"/>
          </p:cNvSpPr>
          <p:nvPr>
            <p:ph idx="1"/>
          </p:nvPr>
        </p:nvSpPr>
        <p:spPr/>
        <p:txBody>
          <a:bodyPr>
            <a:normAutofit/>
          </a:bodyPr>
          <a:lstStyle/>
          <a:p>
            <a:r>
              <a:rPr lang="en-US" dirty="0"/>
              <a:t>Generational changes and </a:t>
            </a:r>
            <a:r>
              <a:rPr lang="en-US" dirty="0" smtClean="0"/>
              <a:t>context; more sense of it as fluid vs static</a:t>
            </a:r>
            <a:endParaRPr lang="en-US" dirty="0"/>
          </a:p>
          <a:p>
            <a:r>
              <a:rPr lang="en-US" dirty="0" smtClean="0"/>
              <a:t>Sexuality and sexual identity </a:t>
            </a:r>
            <a:r>
              <a:rPr lang="en-US" dirty="0" smtClean="0"/>
              <a:t>as a continuum or </a:t>
            </a:r>
            <a:r>
              <a:rPr lang="en-US" dirty="0" smtClean="0"/>
              <a:t>spectrum (debate about wha</a:t>
            </a:r>
            <a:r>
              <a:rPr lang="en-US" dirty="0" smtClean="0"/>
              <a:t>t the ends of the spectrum are)</a:t>
            </a:r>
            <a:endParaRPr lang="en-US" dirty="0" smtClean="0"/>
          </a:p>
          <a:p>
            <a:r>
              <a:rPr lang="en-US" dirty="0" smtClean="0"/>
              <a:t>Same-sex sexual and/or affectional orientation – emotional aspects of identity and not just sexual behavior</a:t>
            </a:r>
          </a:p>
          <a:p>
            <a:r>
              <a:rPr lang="en-US" dirty="0" smtClean="0"/>
              <a:t>Pansexuality – experiences sexual attraction for any sexual orientation and members of all gender identities/expressions</a:t>
            </a:r>
          </a:p>
          <a:p>
            <a:r>
              <a:rPr lang="en-US" dirty="0" smtClean="0"/>
              <a:t>Heteroflexible – situational same-sex behaviors but identity mainly as heterosexual</a:t>
            </a:r>
          </a:p>
          <a:p>
            <a:endParaRPr lang="en-US" dirty="0"/>
          </a:p>
          <a:p>
            <a:endParaRPr lang="en-US" dirty="0"/>
          </a:p>
        </p:txBody>
      </p:sp>
    </p:spTree>
    <p:extLst>
      <p:ext uri="{BB962C8B-B14F-4D97-AF65-F5344CB8AC3E}">
        <p14:creationId xmlns:p14="http://schemas.microsoft.com/office/powerpoint/2010/main" val="17888494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 – sexual expression</a:t>
            </a:r>
            <a:endParaRPr lang="en-US" dirty="0"/>
          </a:p>
        </p:txBody>
      </p:sp>
      <p:sp>
        <p:nvSpPr>
          <p:cNvPr id="3" name="Content Placeholder 2"/>
          <p:cNvSpPr>
            <a:spLocks noGrp="1"/>
          </p:cNvSpPr>
          <p:nvPr>
            <p:ph idx="1"/>
          </p:nvPr>
        </p:nvSpPr>
        <p:spPr/>
        <p:txBody>
          <a:bodyPr/>
          <a:lstStyle/>
          <a:p>
            <a:r>
              <a:rPr lang="en-US" dirty="0" smtClean="0"/>
              <a:t>Heteronormativity – assumption that heterosexual identity as superior to other sexual identities </a:t>
            </a:r>
          </a:p>
          <a:p>
            <a:r>
              <a:rPr lang="en-US" dirty="0" smtClean="0"/>
              <a:t>Individual expression of sexual self and interpersonal interactions (emotional and/or physical)</a:t>
            </a:r>
          </a:p>
          <a:p>
            <a:endParaRPr lang="en-US" dirty="0"/>
          </a:p>
        </p:txBody>
      </p:sp>
    </p:spTree>
    <p:extLst>
      <p:ext uri="{BB962C8B-B14F-4D97-AF65-F5344CB8AC3E}">
        <p14:creationId xmlns:p14="http://schemas.microsoft.com/office/powerpoint/2010/main" val="26254742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Definitions – sexual  attraction</a:t>
            </a:r>
            <a:endParaRPr lang="en-US" dirty="0"/>
          </a:p>
        </p:txBody>
      </p:sp>
      <p:sp>
        <p:nvSpPr>
          <p:cNvPr id="3" name="Content Placeholder 2"/>
          <p:cNvSpPr>
            <a:spLocks noGrp="1"/>
          </p:cNvSpPr>
          <p:nvPr>
            <p:ph idx="1"/>
          </p:nvPr>
        </p:nvSpPr>
        <p:spPr/>
        <p:txBody>
          <a:bodyPr/>
          <a:lstStyle/>
          <a:p>
            <a:r>
              <a:rPr lang="en-US" dirty="0"/>
              <a:t>the term </a:t>
            </a:r>
            <a:r>
              <a:rPr lang="en-US" dirty="0" err="1"/>
              <a:t>graysexual</a:t>
            </a:r>
            <a:r>
              <a:rPr lang="en-US" dirty="0"/>
              <a:t> helps to describe people who really don’t want sex very often, but who do sometimes experience sexual attraction or sexual desire—those who experience fluidity or don’t fit cleanly into the asexual or sexual camps</a:t>
            </a:r>
            <a:r>
              <a:rPr lang="en-US" dirty="0" smtClean="0"/>
              <a:t>.</a:t>
            </a:r>
          </a:p>
          <a:p>
            <a:r>
              <a:rPr lang="en-US" dirty="0"/>
              <a:t>Asexuality </a:t>
            </a:r>
            <a:r>
              <a:rPr lang="en-US" dirty="0" smtClean="0"/>
              <a:t> or “ace” (portrayed by TV, media as </a:t>
            </a:r>
            <a:r>
              <a:rPr lang="en-US" dirty="0"/>
              <a:t>a problem that’s fixable</a:t>
            </a:r>
            <a:r>
              <a:rPr lang="en-US" dirty="0" smtClean="0"/>
              <a:t>) – little to no desire for sexual activity, little to no sexual attraction to others</a:t>
            </a:r>
          </a:p>
          <a:p>
            <a:r>
              <a:rPr lang="en-US" dirty="0" err="1" smtClean="0"/>
              <a:t>Aromantic</a:t>
            </a:r>
            <a:r>
              <a:rPr lang="en-US" dirty="0" smtClean="0"/>
              <a:t> – experiences little or no desire for romantic relationships and feels little to no romantic attraction</a:t>
            </a:r>
          </a:p>
          <a:p>
            <a:r>
              <a:rPr lang="en-US" dirty="0" err="1" smtClean="0"/>
              <a:t>Panromantic</a:t>
            </a:r>
            <a:r>
              <a:rPr lang="en-US" dirty="0" smtClean="0"/>
              <a:t> – feels desire for romantic relationship with others and is not limited by others’ sexual identity or gender </a:t>
            </a:r>
            <a:endParaRPr lang="en-US" dirty="0"/>
          </a:p>
          <a:p>
            <a:endParaRPr lang="en-US" dirty="0"/>
          </a:p>
        </p:txBody>
      </p:sp>
    </p:spTree>
    <p:extLst>
      <p:ext uri="{BB962C8B-B14F-4D97-AF65-F5344CB8AC3E}">
        <p14:creationId xmlns:p14="http://schemas.microsoft.com/office/powerpoint/2010/main" val="21755968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7772400" cy="944562"/>
          </a:xfrm>
        </p:spPr>
        <p:txBody>
          <a:bodyPr>
            <a:normAutofit/>
          </a:bodyPr>
          <a:lstStyle/>
          <a:p>
            <a:r>
              <a:rPr lang="en-US" sz="2800" dirty="0" smtClean="0"/>
              <a:t>Definitions – gender identity</a:t>
            </a:r>
            <a:endParaRPr lang="en-US" sz="2800" dirty="0"/>
          </a:p>
        </p:txBody>
      </p:sp>
      <p:sp>
        <p:nvSpPr>
          <p:cNvPr id="3" name="Content Placeholder 2"/>
          <p:cNvSpPr>
            <a:spLocks noGrp="1"/>
          </p:cNvSpPr>
          <p:nvPr>
            <p:ph idx="1"/>
          </p:nvPr>
        </p:nvSpPr>
        <p:spPr>
          <a:xfrm>
            <a:off x="685800" y="1295400"/>
            <a:ext cx="7848600" cy="4724399"/>
          </a:xfrm>
        </p:spPr>
        <p:txBody>
          <a:bodyPr>
            <a:normAutofit/>
          </a:bodyPr>
          <a:lstStyle/>
          <a:p>
            <a:r>
              <a:rPr lang="en-US" dirty="0" err="1" smtClean="0"/>
              <a:t>Agender</a:t>
            </a:r>
            <a:r>
              <a:rPr lang="en-US" dirty="0" smtClean="0"/>
              <a:t> – “someone without gender”; does NOT mean asexual</a:t>
            </a:r>
          </a:p>
          <a:p>
            <a:r>
              <a:rPr lang="en-US" dirty="0" smtClean="0"/>
              <a:t>Cisgender – gender identity matches biological identity</a:t>
            </a:r>
          </a:p>
          <a:p>
            <a:r>
              <a:rPr lang="en-US" dirty="0" smtClean="0"/>
              <a:t>Transgender – umbrella term for those who don’t completely identify as cis</a:t>
            </a:r>
          </a:p>
          <a:p>
            <a:r>
              <a:rPr lang="en-US" dirty="0" smtClean="0"/>
              <a:t>Non-binary – umbrella term for those who don’t solely identify as male or female</a:t>
            </a:r>
          </a:p>
          <a:p>
            <a:r>
              <a:rPr lang="en-US" dirty="0" smtClean="0"/>
              <a:t>Genderqueer – umbrella term for identity that is not strictly binary but as evolving (NOT necessarily confused); </a:t>
            </a:r>
            <a:r>
              <a:rPr lang="en-US" b="1" dirty="0" smtClean="0"/>
              <a:t>Adlerian-like</a:t>
            </a:r>
            <a:r>
              <a:rPr lang="en-US" dirty="0" smtClean="0"/>
              <a:t> because it begs the question “what does it (being genderqueer) mean to YOU?”</a:t>
            </a:r>
          </a:p>
          <a:p>
            <a:r>
              <a:rPr lang="en-US" dirty="0" smtClean="0"/>
              <a:t>What pronoun do you use?</a:t>
            </a:r>
          </a:p>
          <a:p>
            <a:endParaRPr lang="en-US" dirty="0"/>
          </a:p>
        </p:txBody>
      </p:sp>
    </p:spTree>
    <p:extLst>
      <p:ext uri="{BB962C8B-B14F-4D97-AF65-F5344CB8AC3E}">
        <p14:creationId xmlns:p14="http://schemas.microsoft.com/office/powerpoint/2010/main" val="16614444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 – Gender expression</a:t>
            </a:r>
            <a:endParaRPr lang="en-US" dirty="0"/>
          </a:p>
        </p:txBody>
      </p:sp>
      <p:sp>
        <p:nvSpPr>
          <p:cNvPr id="3" name="Content Placeholder 2"/>
          <p:cNvSpPr>
            <a:spLocks noGrp="1"/>
          </p:cNvSpPr>
          <p:nvPr>
            <p:ph idx="1"/>
          </p:nvPr>
        </p:nvSpPr>
        <p:spPr/>
        <p:txBody>
          <a:bodyPr/>
          <a:lstStyle/>
          <a:p>
            <a:r>
              <a:rPr lang="en-US" dirty="0" smtClean="0"/>
              <a:t>External display of one’s gender identity (clothes, hairstyles, etc.)</a:t>
            </a:r>
          </a:p>
          <a:p>
            <a:r>
              <a:rPr lang="en-US" dirty="0" err="1" smtClean="0"/>
              <a:t>Bem</a:t>
            </a:r>
            <a:r>
              <a:rPr lang="en-US" dirty="0" smtClean="0"/>
              <a:t> Sex Role Inventory - Masculine and feminine </a:t>
            </a:r>
          </a:p>
          <a:p>
            <a:r>
              <a:rPr lang="en-US" dirty="0" smtClean="0"/>
              <a:t>Gender fluid – mix of masculine and feminine that is self-determined</a:t>
            </a:r>
          </a:p>
          <a:p>
            <a:r>
              <a:rPr lang="en-US" dirty="0" smtClean="0"/>
              <a:t>Gender non-conforming – not aligning with “typical” expression of masculine or feminine or male and female</a:t>
            </a:r>
          </a:p>
          <a:p>
            <a:r>
              <a:rPr lang="en-US" dirty="0" smtClean="0"/>
              <a:t>Genderqueer – similar to gender non-conforming (“don’t pigeon-hole me”)</a:t>
            </a:r>
          </a:p>
          <a:p>
            <a:r>
              <a:rPr lang="en-US" dirty="0" smtClean="0"/>
              <a:t>Gender normativity – assumption that binary as superior</a:t>
            </a:r>
          </a:p>
          <a:p>
            <a:endParaRPr lang="en-US" dirty="0" smtClean="0"/>
          </a:p>
          <a:p>
            <a:endParaRPr lang="en-US" dirty="0" smtClean="0"/>
          </a:p>
        </p:txBody>
      </p:sp>
    </p:spTree>
    <p:extLst>
      <p:ext uri="{BB962C8B-B14F-4D97-AF65-F5344CB8AC3E}">
        <p14:creationId xmlns:p14="http://schemas.microsoft.com/office/powerpoint/2010/main" val="20968771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924800" cy="1143000"/>
          </a:xfrm>
        </p:spPr>
        <p:txBody>
          <a:bodyPr>
            <a:normAutofit/>
          </a:bodyPr>
          <a:lstStyle/>
          <a:p>
            <a:r>
              <a:rPr lang="en-US" sz="3000" dirty="0" smtClean="0"/>
              <a:t>Adlerian concepts for practitioners</a:t>
            </a:r>
            <a:endParaRPr lang="en-US" sz="3000" dirty="0"/>
          </a:p>
        </p:txBody>
      </p:sp>
      <p:sp>
        <p:nvSpPr>
          <p:cNvPr id="3" name="Content Placeholder 2"/>
          <p:cNvSpPr>
            <a:spLocks noGrp="1"/>
          </p:cNvSpPr>
          <p:nvPr>
            <p:ph idx="1"/>
          </p:nvPr>
        </p:nvSpPr>
        <p:spPr/>
        <p:txBody>
          <a:bodyPr/>
          <a:lstStyle/>
          <a:p>
            <a:r>
              <a:rPr lang="en-US" dirty="0" smtClean="0"/>
              <a:t>Belonging</a:t>
            </a:r>
          </a:p>
          <a:p>
            <a:r>
              <a:rPr lang="en-US" dirty="0"/>
              <a:t>S</a:t>
            </a:r>
            <a:r>
              <a:rPr lang="en-US" dirty="0" smtClean="0"/>
              <a:t>ocial interest</a:t>
            </a:r>
          </a:p>
          <a:p>
            <a:r>
              <a:rPr lang="en-US" dirty="0" smtClean="0"/>
              <a:t>Encouragement</a:t>
            </a:r>
          </a:p>
          <a:p>
            <a:r>
              <a:rPr lang="en-US" dirty="0" smtClean="0"/>
              <a:t>Life style – may adapt as sexual and gender identity are understood and can be assimilated into self (perception vs. possession)</a:t>
            </a:r>
          </a:p>
          <a:p>
            <a:endParaRPr lang="en-US" dirty="0" smtClean="0"/>
          </a:p>
          <a:p>
            <a:endParaRPr lang="en-US" dirty="0"/>
          </a:p>
        </p:txBody>
      </p:sp>
    </p:spTree>
    <p:extLst>
      <p:ext uri="{BB962C8B-B14F-4D97-AF65-F5344CB8AC3E}">
        <p14:creationId xmlns:p14="http://schemas.microsoft.com/office/powerpoint/2010/main" val="3893931802"/>
      </p:ext>
    </p:extLst>
  </p:cSld>
  <p:clrMapOvr>
    <a:masterClrMapping/>
  </p:clrMapOvr>
  <p:timing>
    <p:tnLst>
      <p:par>
        <p:cTn id="1" dur="indefinite" restart="never" nodeType="tmRoot"/>
      </p:par>
    </p:tnLst>
  </p:timing>
</p:sld>
</file>

<file path=ppt/theme/theme1.xml><?xml version="1.0" encoding="utf-8"?>
<a:theme xmlns:a="http://schemas.openxmlformats.org/drawingml/2006/main" name="Urban Pop">
  <a:themeElements>
    <a:clrScheme name="Urban Pop">
      <a:dk1>
        <a:srgbClr val="000000"/>
      </a:dk1>
      <a:lt1>
        <a:srgbClr val="FFFFFF"/>
      </a:lt1>
      <a:dk2>
        <a:srgbClr val="282828"/>
      </a:dk2>
      <a:lt2>
        <a:srgbClr val="D4D4D4"/>
      </a:lt2>
      <a:accent1>
        <a:srgbClr val="86CE24"/>
      </a:accent1>
      <a:accent2>
        <a:srgbClr val="00A2E6"/>
      </a:accent2>
      <a:accent3>
        <a:srgbClr val="FAC810"/>
      </a:accent3>
      <a:accent4>
        <a:srgbClr val="7D8F8C"/>
      </a:accent4>
      <a:accent5>
        <a:srgbClr val="D06B20"/>
      </a:accent5>
      <a:accent6>
        <a:srgbClr val="958B8B"/>
      </a:accent6>
      <a:hlink>
        <a:srgbClr val="FF9900"/>
      </a:hlink>
      <a:folHlink>
        <a:srgbClr val="969696"/>
      </a:folHlink>
    </a:clrScheme>
    <a:fontScheme name="Urban Pop">
      <a:maj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Urban Pop">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2700" cap="flat" cmpd="sng" algn="ctr">
          <a:solidFill>
            <a:schemeClr val="phClr"/>
          </a:solidFill>
          <a:prstDash val="solid"/>
        </a:ln>
        <a:ln w="15875"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0800" dist="38100" dir="5400000" rotWithShape="0">
              <a:srgbClr val="000000">
                <a:alpha val="58000"/>
              </a:srgbClr>
            </a:outerShdw>
          </a:effectLst>
          <a:scene3d>
            <a:camera prst="orthographicFront">
              <a:rot lat="0" lon="0" rev="0"/>
            </a:camera>
            <a:lightRig rig="flat" dir="t"/>
          </a:scene3d>
          <a:sp3d contourW="15875">
            <a:bevelT w="95250" h="127000"/>
            <a:contourClr>
              <a:schemeClr val="phClr">
                <a:shade val="30000"/>
              </a:schemeClr>
            </a:contourClr>
          </a:sp3d>
        </a:effectStyle>
      </a:effectStyleLst>
      <a:bgFillStyleLst>
        <a:solidFill>
          <a:schemeClr val="phClr"/>
        </a:solidFill>
        <a:gradFill rotWithShape="1">
          <a:gsLst>
            <a:gs pos="0">
              <a:schemeClr val="phClr">
                <a:tint val="95000"/>
                <a:shade val="100000"/>
                <a:alpha val="100000"/>
                <a:satMod val="100000"/>
                <a:lumMod val="100000"/>
              </a:schemeClr>
            </a:gs>
            <a:gs pos="9000">
              <a:schemeClr val="phClr">
                <a:tint val="90000"/>
                <a:shade val="100000"/>
                <a:alpha val="100000"/>
                <a:satMod val="100000"/>
                <a:lumMod val="100000"/>
              </a:schemeClr>
            </a:gs>
            <a:gs pos="34000">
              <a:schemeClr val="phClr">
                <a:tint val="83000"/>
                <a:shade val="100000"/>
                <a:alpha val="100000"/>
                <a:satMod val="100000"/>
                <a:lumMod val="100000"/>
              </a:schemeClr>
            </a:gs>
            <a:gs pos="62000">
              <a:schemeClr val="phClr">
                <a:tint val="85000"/>
                <a:shade val="100000"/>
                <a:alpha val="100000"/>
                <a:satMod val="100000"/>
                <a:lumMod val="100000"/>
              </a:schemeClr>
            </a:gs>
            <a:gs pos="90000">
              <a:schemeClr val="phClr">
                <a:tint val="92000"/>
                <a:shade val="100000"/>
                <a:alpha val="100000"/>
                <a:satMod val="100000"/>
                <a:lumMod val="90000"/>
              </a:schemeClr>
            </a:gs>
            <a:gs pos="100000">
              <a:schemeClr val="phClr">
                <a:tint val="85000"/>
                <a:shade val="100000"/>
                <a:alpha val="100000"/>
                <a:satMod val="100000"/>
                <a:lumMod val="100000"/>
              </a:schemeClr>
            </a:gs>
          </a:gsLst>
          <a:lin ang="5400000" scaled="1"/>
        </a:gradFill>
        <a:gradFill rotWithShape="1">
          <a:gsLst>
            <a:gs pos="0">
              <a:schemeClr val="phClr">
                <a:tint val="78000"/>
              </a:schemeClr>
            </a:gs>
            <a:gs pos="100000">
              <a:schemeClr val="phClr">
                <a:tint val="95000"/>
                <a:shade val="98000"/>
                <a:lumMod val="80000"/>
              </a:schemeClr>
            </a:gs>
          </a:gsLst>
          <a:path path="circle">
            <a:fillToRect l="50000" t="100000" r="10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TM01859862[[fn=Urban Pop]]</Template>
  <TotalTime>15556</TotalTime>
  <Words>1308</Words>
  <Application>Microsoft Office PowerPoint</Application>
  <PresentationFormat>On-screen Show (4:3)</PresentationFormat>
  <Paragraphs>87</Paragraphs>
  <Slides>11</Slides>
  <Notes>6</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Urban Pop</vt:lpstr>
      <vt:lpstr>sexual and gender Identity, expression and attraction:  A discussion for Adlerian practitioners</vt:lpstr>
      <vt:lpstr>Agenda</vt:lpstr>
      <vt:lpstr>What Most of us know</vt:lpstr>
      <vt:lpstr>Definitions – Sexual identity</vt:lpstr>
      <vt:lpstr>Definitions – sexual expression</vt:lpstr>
      <vt:lpstr>Definitions – sexual  attraction</vt:lpstr>
      <vt:lpstr>Definitions – gender identity</vt:lpstr>
      <vt:lpstr>Definitions – Gender expression</vt:lpstr>
      <vt:lpstr>Adlerian concepts for practitioners</vt:lpstr>
      <vt:lpstr>What to do/not do</vt:lpstr>
      <vt:lpstr>References and resources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Types of sexual and gender expression and attraction:  A discussion for Adlerian practitioners</dc:title>
  <dc:creator>Reviewer</dc:creator>
  <cp:lastModifiedBy>Reviewer</cp:lastModifiedBy>
  <cp:revision>65</cp:revision>
  <dcterms:created xsi:type="dcterms:W3CDTF">2016-04-18T01:19:16Z</dcterms:created>
  <dcterms:modified xsi:type="dcterms:W3CDTF">2016-05-10T17:48:04Z</dcterms:modified>
</cp:coreProperties>
</file>